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8" r:id="rId4"/>
  </p:sldMasterIdLst>
  <p:notesMasterIdLst>
    <p:notesMasterId r:id="rId19"/>
  </p:notesMasterIdLst>
  <p:sldIdLst>
    <p:sldId id="3825" r:id="rId5"/>
    <p:sldId id="3826" r:id="rId6"/>
    <p:sldId id="3836" r:id="rId7"/>
    <p:sldId id="3827" r:id="rId8"/>
    <p:sldId id="3837" r:id="rId9"/>
    <p:sldId id="3839" r:id="rId10"/>
    <p:sldId id="3842" r:id="rId11"/>
    <p:sldId id="3841" r:id="rId12"/>
    <p:sldId id="3838" r:id="rId13"/>
    <p:sldId id="3840" r:id="rId14"/>
    <p:sldId id="3843" r:id="rId15"/>
    <p:sldId id="3844" r:id="rId16"/>
    <p:sldId id="3845" r:id="rId17"/>
    <p:sldId id="37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44" autoAdjust="0"/>
    <p:restoredTop sz="94694"/>
  </p:normalViewPr>
  <p:slideViewPr>
    <p:cSldViewPr snapToGrid="0">
      <p:cViewPr varScale="1">
        <p:scale>
          <a:sx n="97" d="100"/>
          <a:sy n="97" d="100"/>
        </p:scale>
        <p:origin x="216" y="712"/>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6/27/23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yuka-chen-spacex-launch-records-dashboard.onrender.com/" TargetMode="External"/><Relationship Id="rId2" Type="http://schemas.openxmlformats.org/officeDocument/2006/relationships/image" Target="../media/image20.g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3">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1" name="Rectangle 1045">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8"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974596" y="2015175"/>
            <a:ext cx="3005814" cy="2387600"/>
          </a:xfrm>
        </p:spPr>
        <p:txBody>
          <a:bodyPr>
            <a:normAutofit/>
          </a:bodyPr>
          <a:lstStyle/>
          <a:p>
            <a:pPr algn="l"/>
            <a:r>
              <a:rPr lang="en-US" sz="5100" dirty="0">
                <a:solidFill>
                  <a:schemeClr val="tx1"/>
                </a:solidFill>
              </a:rPr>
              <a:t>SpaceX Launch Analysis</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2696956" y="4402775"/>
            <a:ext cx="2944854" cy="825256"/>
          </a:xfrm>
        </p:spPr>
        <p:txBody>
          <a:bodyPr>
            <a:normAutofit lnSpcReduction="10000"/>
          </a:bodyPr>
          <a:lstStyle/>
          <a:p>
            <a:pPr algn="l"/>
            <a:r>
              <a:rPr lang="en-US" dirty="0">
                <a:solidFill>
                  <a:schemeClr val="tx1"/>
                </a:solidFill>
              </a:rPr>
              <a:t>Presented by</a:t>
            </a:r>
          </a:p>
          <a:p>
            <a:pPr algn="l"/>
            <a:r>
              <a:rPr lang="en-US" dirty="0">
                <a:solidFill>
                  <a:schemeClr val="tx1"/>
                </a:solidFill>
              </a:rPr>
              <a:t>YouJia Chen</a:t>
            </a:r>
          </a:p>
          <a:p>
            <a:pPr algn="l"/>
            <a:endParaRPr lang="en-US" dirty="0"/>
          </a:p>
        </p:txBody>
      </p:sp>
      <p:pic>
        <p:nvPicPr>
          <p:cNvPr id="1026" name="Picture 2">
            <a:extLst>
              <a:ext uri="{FF2B5EF4-FFF2-40B4-BE49-F238E27FC236}">
                <a16:creationId xmlns:a16="http://schemas.microsoft.com/office/drawing/2014/main" id="{4089467C-2BCC-992A-301E-9E96FAB6193A}"/>
              </a:ext>
            </a:extLst>
          </p:cNvPr>
          <p:cNvPicPr>
            <a:picLocks noChangeAspect="1" noChangeArrowheads="1"/>
          </p:cNvPicPr>
          <p:nvPr/>
        </p:nvPicPr>
        <p:blipFill rotWithShape="1">
          <a:blip r:embed="rId2"/>
          <a:srcRect l="7293" r="6121" b="-2667"/>
          <a:stretch/>
        </p:blipFill>
        <p:spPr bwMode="auto">
          <a:xfrm>
            <a:off x="5760720" y="0"/>
            <a:ext cx="6492240" cy="7040880"/>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a:noFill/>
          <a:extLst>
            <a:ext uri="{909E8E84-426E-40DD-AFC4-6F175D3DCCD1}">
              <a14:hiddenFill xmlns:a14="http://schemas.microsoft.com/office/drawing/2010/main">
                <a:solidFill>
                  <a:srgbClr val="FFFFFF"/>
                </a:solidFill>
              </a14:hiddenFill>
            </a:ext>
          </a:extLst>
        </p:spPr>
      </p:pic>
      <p:sp>
        <p:nvSpPr>
          <p:cNvPr id="1050"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52"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96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79F6-64A5-7AA4-6981-F1E40CB8FF72}"/>
              </a:ext>
            </a:extLst>
          </p:cNvPr>
          <p:cNvSpPr>
            <a:spLocks noGrp="1"/>
          </p:cNvSpPr>
          <p:nvPr>
            <p:ph type="title"/>
          </p:nvPr>
        </p:nvSpPr>
        <p:spPr/>
        <p:txBody>
          <a:bodyPr/>
          <a:lstStyle/>
          <a:p>
            <a:r>
              <a:rPr lang="en-US" b="0" i="0" u="sng" dirty="0">
                <a:solidFill>
                  <a:srgbClr val="1F1F1F"/>
                </a:solidFill>
                <a:effectLst/>
                <a:latin typeface="Source Sans Pro" panose="020B0503030403020204" pitchFamily="34" charset="0"/>
              </a:rPr>
              <a:t>Interactive map with Folium</a:t>
            </a:r>
            <a:endParaRPr lang="en-US" u="sng" dirty="0"/>
          </a:p>
        </p:txBody>
      </p:sp>
      <p:pic>
        <p:nvPicPr>
          <p:cNvPr id="8" name="Content Placeholder 7" descr="A map of the united states&#10;&#10;Description automatically generated">
            <a:extLst>
              <a:ext uri="{FF2B5EF4-FFF2-40B4-BE49-F238E27FC236}">
                <a16:creationId xmlns:a16="http://schemas.microsoft.com/office/drawing/2014/main" id="{5312EB4D-8AAD-7E00-346B-FDC3A7CA7512}"/>
              </a:ext>
            </a:extLst>
          </p:cNvPr>
          <p:cNvPicPr>
            <a:picLocks noGrp="1" noChangeAspect="1"/>
          </p:cNvPicPr>
          <p:nvPr>
            <p:ph sz="half" idx="1"/>
          </p:nvPr>
        </p:nvPicPr>
        <p:blipFill>
          <a:blip r:embed="rId2"/>
          <a:stretch>
            <a:fillRect/>
          </a:stretch>
        </p:blipFill>
        <p:spPr>
          <a:xfrm>
            <a:off x="733256" y="1870075"/>
            <a:ext cx="5181600" cy="2538519"/>
          </a:xfrm>
        </p:spPr>
      </p:pic>
      <p:pic>
        <p:nvPicPr>
          <p:cNvPr id="10" name="Content Placeholder 9" descr="A picture containing circle, diagram, text, screenshot&#10;&#10;Description automatically generated">
            <a:extLst>
              <a:ext uri="{FF2B5EF4-FFF2-40B4-BE49-F238E27FC236}">
                <a16:creationId xmlns:a16="http://schemas.microsoft.com/office/drawing/2014/main" id="{D90D7F6F-A62D-7D70-17D0-A32A2459F2AE}"/>
              </a:ext>
            </a:extLst>
          </p:cNvPr>
          <p:cNvPicPr>
            <a:picLocks noGrp="1" noChangeAspect="1"/>
          </p:cNvPicPr>
          <p:nvPr>
            <p:ph sz="half" idx="2"/>
          </p:nvPr>
        </p:nvPicPr>
        <p:blipFill>
          <a:blip r:embed="rId3"/>
          <a:stretch>
            <a:fillRect/>
          </a:stretch>
        </p:blipFill>
        <p:spPr>
          <a:xfrm>
            <a:off x="6277145" y="1825625"/>
            <a:ext cx="4971709" cy="4351338"/>
          </a:xfrm>
        </p:spPr>
      </p:pic>
      <p:sp>
        <p:nvSpPr>
          <p:cNvPr id="5" name="Footer Placeholder 4">
            <a:extLst>
              <a:ext uri="{FF2B5EF4-FFF2-40B4-BE49-F238E27FC236}">
                <a16:creationId xmlns:a16="http://schemas.microsoft.com/office/drawing/2014/main" id="{2FC0DC56-B185-4A5F-5EB7-20AFD1B39F8B}"/>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147E088-6FF4-B2A6-19F4-309AFDB50B8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pic>
        <p:nvPicPr>
          <p:cNvPr id="12" name="Picture 11" descr="A screenshot of a phone&#10;&#10;Description automatically generated with low confidence">
            <a:extLst>
              <a:ext uri="{FF2B5EF4-FFF2-40B4-BE49-F238E27FC236}">
                <a16:creationId xmlns:a16="http://schemas.microsoft.com/office/drawing/2014/main" id="{5055386E-885E-CE83-2A59-7D52B35AC3E6}"/>
              </a:ext>
            </a:extLst>
          </p:cNvPr>
          <p:cNvPicPr>
            <a:picLocks noChangeAspect="1"/>
          </p:cNvPicPr>
          <p:nvPr/>
        </p:nvPicPr>
        <p:blipFill>
          <a:blip r:embed="rId4"/>
          <a:stretch>
            <a:fillRect/>
          </a:stretch>
        </p:blipFill>
        <p:spPr>
          <a:xfrm>
            <a:off x="2422663" y="4537075"/>
            <a:ext cx="2019300" cy="1955800"/>
          </a:xfrm>
          <a:prstGeom prst="rect">
            <a:avLst/>
          </a:prstGeom>
        </p:spPr>
      </p:pic>
    </p:spTree>
    <p:extLst>
      <p:ext uri="{BB962C8B-B14F-4D97-AF65-F5344CB8AC3E}">
        <p14:creationId xmlns:p14="http://schemas.microsoft.com/office/powerpoint/2010/main" val="2326960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6A62A-9C1E-F277-1541-25B2BEDD46D4}"/>
              </a:ext>
            </a:extLst>
          </p:cNvPr>
          <p:cNvSpPr>
            <a:spLocks noGrp="1"/>
          </p:cNvSpPr>
          <p:nvPr>
            <p:ph type="title"/>
          </p:nvPr>
        </p:nvSpPr>
        <p:spPr/>
        <p:txBody>
          <a:bodyPr/>
          <a:lstStyle/>
          <a:p>
            <a:r>
              <a:rPr lang="en-US" b="0" i="0" u="sng" dirty="0" err="1">
                <a:solidFill>
                  <a:srgbClr val="1F1F1F"/>
                </a:solidFill>
                <a:effectLst/>
                <a:latin typeface="Source Sans Pro" panose="020B0503030403020204" pitchFamily="34" charset="0"/>
              </a:rPr>
              <a:t>Plotly</a:t>
            </a:r>
            <a:r>
              <a:rPr lang="en-US" b="0" i="0" u="sng" dirty="0">
                <a:solidFill>
                  <a:srgbClr val="1F1F1F"/>
                </a:solidFill>
                <a:effectLst/>
                <a:latin typeface="Source Sans Pro" panose="020B0503030403020204" pitchFamily="34" charset="0"/>
              </a:rPr>
              <a:t> Dash dashboard</a:t>
            </a:r>
            <a:endParaRPr lang="en-US" u="sng" dirty="0"/>
          </a:p>
        </p:txBody>
      </p:sp>
      <p:sp>
        <p:nvSpPr>
          <p:cNvPr id="4" name="Footer Placeholder 3">
            <a:extLst>
              <a:ext uri="{FF2B5EF4-FFF2-40B4-BE49-F238E27FC236}">
                <a16:creationId xmlns:a16="http://schemas.microsoft.com/office/drawing/2014/main" id="{FFEFA02F-DE01-1445-FE84-B466B461E50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ACC4D756-5D0A-C6AA-830D-ADED933D7C1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pic>
        <p:nvPicPr>
          <p:cNvPr id="12" name="Content Placeholder 11">
            <a:extLst>
              <a:ext uri="{FF2B5EF4-FFF2-40B4-BE49-F238E27FC236}">
                <a16:creationId xmlns:a16="http://schemas.microsoft.com/office/drawing/2014/main" id="{13696C6E-93BE-9D85-ACDC-B8837E8BD9AA}"/>
              </a:ext>
            </a:extLst>
          </p:cNvPr>
          <p:cNvPicPr>
            <a:picLocks noGrp="1" noChangeAspect="1"/>
          </p:cNvPicPr>
          <p:nvPr>
            <p:ph idx="1"/>
          </p:nvPr>
        </p:nvPicPr>
        <p:blipFill>
          <a:blip r:embed="rId2"/>
          <a:stretch>
            <a:fillRect/>
          </a:stretch>
        </p:blipFill>
        <p:spPr>
          <a:xfrm>
            <a:off x="539496" y="1518409"/>
            <a:ext cx="6596118" cy="4625975"/>
          </a:xfrm>
        </p:spPr>
      </p:pic>
      <p:sp>
        <p:nvSpPr>
          <p:cNvPr id="14" name="TextBox 13">
            <a:extLst>
              <a:ext uri="{FF2B5EF4-FFF2-40B4-BE49-F238E27FC236}">
                <a16:creationId xmlns:a16="http://schemas.microsoft.com/office/drawing/2014/main" id="{EE6A2ED5-A51D-7891-0EC5-4EA2F8DC2EEB}"/>
              </a:ext>
            </a:extLst>
          </p:cNvPr>
          <p:cNvSpPr txBox="1"/>
          <p:nvPr/>
        </p:nvSpPr>
        <p:spPr>
          <a:xfrm>
            <a:off x="7739270" y="2425148"/>
            <a:ext cx="3913234" cy="646331"/>
          </a:xfrm>
          <a:prstGeom prst="rect">
            <a:avLst/>
          </a:prstGeom>
          <a:noFill/>
        </p:spPr>
        <p:txBody>
          <a:bodyPr wrap="square" rtlCol="0">
            <a:spAutoFit/>
          </a:bodyPr>
          <a:lstStyle/>
          <a:p>
            <a:r>
              <a:rPr lang="en-US" dirty="0">
                <a:hlinkClick r:id="rId3"/>
              </a:rPr>
              <a:t>https://</a:t>
            </a:r>
            <a:r>
              <a:rPr lang="en-US" dirty="0" err="1">
                <a:hlinkClick r:id="rId3"/>
              </a:rPr>
              <a:t>yuka</a:t>
            </a:r>
            <a:r>
              <a:rPr lang="en-US" dirty="0">
                <a:hlinkClick r:id="rId3"/>
              </a:rPr>
              <a:t>-</a:t>
            </a:r>
            <a:r>
              <a:rPr lang="en-US" dirty="0" err="1">
                <a:hlinkClick r:id="rId3"/>
              </a:rPr>
              <a:t>chen</a:t>
            </a:r>
            <a:r>
              <a:rPr lang="en-US" dirty="0">
                <a:hlinkClick r:id="rId3"/>
              </a:rPr>
              <a:t>-</a:t>
            </a:r>
            <a:r>
              <a:rPr lang="en-US" dirty="0" err="1">
                <a:hlinkClick r:id="rId3"/>
              </a:rPr>
              <a:t>spacex</a:t>
            </a:r>
            <a:r>
              <a:rPr lang="en-US" dirty="0">
                <a:hlinkClick r:id="rId3"/>
              </a:rPr>
              <a:t>-launch-records-</a:t>
            </a:r>
            <a:r>
              <a:rPr lang="en-US" dirty="0" err="1">
                <a:hlinkClick r:id="rId3"/>
              </a:rPr>
              <a:t>dashboard.onrender.com</a:t>
            </a:r>
            <a:r>
              <a:rPr lang="en-US" dirty="0">
                <a:hlinkClick r:id="rId3"/>
              </a:rPr>
              <a:t>/</a:t>
            </a:r>
            <a:endParaRPr lang="en-US" dirty="0"/>
          </a:p>
        </p:txBody>
      </p:sp>
    </p:spTree>
    <p:extLst>
      <p:ext uri="{BB962C8B-B14F-4D97-AF65-F5344CB8AC3E}">
        <p14:creationId xmlns:p14="http://schemas.microsoft.com/office/powerpoint/2010/main" val="3672577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109BE-EE18-8538-B39F-CB067D5C32BC}"/>
              </a:ext>
            </a:extLst>
          </p:cNvPr>
          <p:cNvSpPr>
            <a:spLocks noGrp="1"/>
          </p:cNvSpPr>
          <p:nvPr>
            <p:ph type="title"/>
          </p:nvPr>
        </p:nvSpPr>
        <p:spPr/>
        <p:txBody>
          <a:bodyPr/>
          <a:lstStyle/>
          <a:p>
            <a:r>
              <a:rPr lang="en-US" b="0" i="0" dirty="0">
                <a:solidFill>
                  <a:srgbClr val="1F1F1F"/>
                </a:solidFill>
                <a:effectLst/>
                <a:latin typeface="Source Sans Pro" panose="020B0503030403020204" pitchFamily="34" charset="0"/>
              </a:rPr>
              <a:t>Predictive Analysis (Classification)</a:t>
            </a:r>
            <a:endParaRPr lang="en-US" dirty="0"/>
          </a:p>
        </p:txBody>
      </p:sp>
      <p:sp>
        <p:nvSpPr>
          <p:cNvPr id="4" name="Footer Placeholder 3">
            <a:extLst>
              <a:ext uri="{FF2B5EF4-FFF2-40B4-BE49-F238E27FC236}">
                <a16:creationId xmlns:a16="http://schemas.microsoft.com/office/drawing/2014/main" id="{D0CAF049-8287-9FD1-765F-05FA00D88A5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4756973C-79E1-145A-4005-B0D3367746A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pic>
        <p:nvPicPr>
          <p:cNvPr id="5122" name="Picture 2">
            <a:extLst>
              <a:ext uri="{FF2B5EF4-FFF2-40B4-BE49-F238E27FC236}">
                <a16:creationId xmlns:a16="http://schemas.microsoft.com/office/drawing/2014/main" id="{28149F19-5D87-5002-81BD-CA7B19EF19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1220" y="1498877"/>
            <a:ext cx="5146994" cy="38602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BCB489-03CF-5219-D291-EEDA64CAFBF2}"/>
              </a:ext>
            </a:extLst>
          </p:cNvPr>
          <p:cNvSpPr txBox="1"/>
          <p:nvPr/>
        </p:nvSpPr>
        <p:spPr>
          <a:xfrm>
            <a:off x="539496" y="1815548"/>
            <a:ext cx="5883965"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Three methods all have 83.33% accuracy</a:t>
            </a:r>
          </a:p>
        </p:txBody>
      </p:sp>
      <p:pic>
        <p:nvPicPr>
          <p:cNvPr id="8" name="Picture 7" descr="A screenshot of a computer code&#10;&#10;Description automatically generated with medium confidence">
            <a:extLst>
              <a:ext uri="{FF2B5EF4-FFF2-40B4-BE49-F238E27FC236}">
                <a16:creationId xmlns:a16="http://schemas.microsoft.com/office/drawing/2014/main" id="{8FB66292-40A3-C641-4E56-A1A3431FC478}"/>
              </a:ext>
            </a:extLst>
          </p:cNvPr>
          <p:cNvPicPr>
            <a:picLocks noChangeAspect="1"/>
          </p:cNvPicPr>
          <p:nvPr/>
        </p:nvPicPr>
        <p:blipFill>
          <a:blip r:embed="rId3"/>
          <a:stretch>
            <a:fillRect/>
          </a:stretch>
        </p:blipFill>
        <p:spPr>
          <a:xfrm>
            <a:off x="722520" y="2449273"/>
            <a:ext cx="6108700" cy="2654300"/>
          </a:xfrm>
          <a:prstGeom prst="rect">
            <a:avLst/>
          </a:prstGeom>
        </p:spPr>
      </p:pic>
    </p:spTree>
    <p:extLst>
      <p:ext uri="{BB962C8B-B14F-4D97-AF65-F5344CB8AC3E}">
        <p14:creationId xmlns:p14="http://schemas.microsoft.com/office/powerpoint/2010/main" val="1498716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6398-AD34-B797-234E-3DE7F36ABE6E}"/>
              </a:ext>
            </a:extLst>
          </p:cNvPr>
          <p:cNvSpPr>
            <a:spLocks noGrp="1"/>
          </p:cNvSpPr>
          <p:nvPr>
            <p:ph type="title"/>
          </p:nvPr>
        </p:nvSpPr>
        <p:spPr/>
        <p:txBody>
          <a:bodyPr/>
          <a:lstStyle/>
          <a:p>
            <a:r>
              <a:rPr lang="en-US" b="0" i="0" dirty="0">
                <a:solidFill>
                  <a:srgbClr val="1F1F1F"/>
                </a:solidFill>
                <a:effectLst/>
                <a:latin typeface="Source Sans Pro" panose="020B0503030403020204" pitchFamily="34" charset="0"/>
              </a:rPr>
              <a:t>Conclusion</a:t>
            </a:r>
            <a:endParaRPr lang="en-US" dirty="0"/>
          </a:p>
        </p:txBody>
      </p:sp>
      <p:sp>
        <p:nvSpPr>
          <p:cNvPr id="3" name="Content Placeholder 2">
            <a:extLst>
              <a:ext uri="{FF2B5EF4-FFF2-40B4-BE49-F238E27FC236}">
                <a16:creationId xmlns:a16="http://schemas.microsoft.com/office/drawing/2014/main" id="{FE7181C8-5FCF-7DFB-B127-117BE2AC868F}"/>
              </a:ext>
            </a:extLst>
          </p:cNvPr>
          <p:cNvSpPr>
            <a:spLocks noGrp="1"/>
          </p:cNvSpPr>
          <p:nvPr>
            <p:ph idx="1"/>
          </p:nvPr>
        </p:nvSpPr>
        <p:spPr>
          <a:xfrm>
            <a:off x="9213044" y="1220725"/>
            <a:ext cx="2233521" cy="1779990"/>
          </a:xfrm>
        </p:spPr>
        <p:txBody>
          <a:bodyPr>
            <a:normAutofit fontScale="32500" lnSpcReduction="20000"/>
          </a:bodyPr>
          <a:lstStyle/>
          <a:p>
            <a:pPr marL="0" indent="0">
              <a:buNone/>
            </a:pPr>
            <a:r>
              <a:rPr lang="en-US" dirty="0">
                <a:effectLst/>
                <a:latin typeface="Helvetica Neue" panose="02000503000000020004" pitchFamily="2" charset="0"/>
              </a:rPr>
              <a:t>Launch Sites Success Rate</a:t>
            </a:r>
          </a:p>
          <a:p>
            <a:r>
              <a:rPr lang="en-US" dirty="0">
                <a:effectLst/>
                <a:latin typeface="Helvetica Neue" panose="02000503000000020004" pitchFamily="2" charset="0"/>
              </a:rPr>
              <a:t>CCAFS LC-40: 26.9% (Florida)</a:t>
            </a:r>
          </a:p>
          <a:p>
            <a:r>
              <a:rPr lang="en-US" dirty="0">
                <a:effectLst/>
                <a:latin typeface="Helvetica Neue" panose="02000503000000020004" pitchFamily="2" charset="0"/>
              </a:rPr>
              <a:t>CCAFS SLC-40 : 42.9% (Florida)</a:t>
            </a:r>
          </a:p>
          <a:p>
            <a:r>
              <a:rPr lang="en-US" dirty="0">
                <a:effectLst/>
                <a:latin typeface="Helvetica Neue" panose="02000503000000020004" pitchFamily="2" charset="0"/>
              </a:rPr>
              <a:t>KSC LC-39A : 23.1% (Florida)</a:t>
            </a:r>
          </a:p>
          <a:p>
            <a:r>
              <a:rPr lang="en-US" dirty="0">
                <a:effectLst/>
                <a:latin typeface="Helvetica Neue" panose="02000503000000020004" pitchFamily="2" charset="0"/>
              </a:rPr>
              <a:t>VAFB SLC-4E : 40% (California)</a:t>
            </a:r>
          </a:p>
          <a:p>
            <a:pPr marL="0" indent="0">
              <a:buNone/>
            </a:pPr>
            <a:endParaRPr lang="en-US" dirty="0">
              <a:latin typeface="Helvetica Neue" panose="02000503000000020004" pitchFamily="2" charset="0"/>
            </a:endParaRPr>
          </a:p>
          <a:p>
            <a:pPr marL="0" indent="0">
              <a:buNone/>
            </a:pPr>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
        <p:nvSpPr>
          <p:cNvPr id="4" name="Footer Placeholder 3">
            <a:extLst>
              <a:ext uri="{FF2B5EF4-FFF2-40B4-BE49-F238E27FC236}">
                <a16:creationId xmlns:a16="http://schemas.microsoft.com/office/drawing/2014/main" id="{BF513C3E-60F4-45A2-0C1B-DFC216226194}"/>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A59F2467-A4D1-E79B-B980-96C64093488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sp>
        <p:nvSpPr>
          <p:cNvPr id="6" name="TextBox 5">
            <a:extLst>
              <a:ext uri="{FF2B5EF4-FFF2-40B4-BE49-F238E27FC236}">
                <a16:creationId xmlns:a16="http://schemas.microsoft.com/office/drawing/2014/main" id="{399A5ABE-7652-F3CF-FDBF-C1D8AE6A5485}"/>
              </a:ext>
            </a:extLst>
          </p:cNvPr>
          <p:cNvSpPr txBox="1"/>
          <p:nvPr/>
        </p:nvSpPr>
        <p:spPr>
          <a:xfrm>
            <a:off x="397565" y="1690688"/>
            <a:ext cx="8521147" cy="3693319"/>
          </a:xfrm>
          <a:prstGeom prst="rect">
            <a:avLst/>
          </a:prstGeom>
          <a:noFill/>
        </p:spPr>
        <p:txBody>
          <a:bodyPr wrap="square" rtlCol="0">
            <a:spAutoFit/>
          </a:bodyPr>
          <a:lstStyle/>
          <a:p>
            <a:pPr algn="l">
              <a:buFont typeface="Arial" panose="020B0604020202020204" pitchFamily="34" charset="0"/>
              <a:buChar char="•"/>
            </a:pPr>
            <a:r>
              <a:rPr lang="en-US" b="0" i="0" dirty="0">
                <a:solidFill>
                  <a:srgbClr val="374151"/>
                </a:solidFill>
                <a:effectLst/>
                <a:latin typeface="Söhne"/>
              </a:rPr>
              <a:t>Proximity to coastlines:</a:t>
            </a:r>
          </a:p>
          <a:p>
            <a:pPr marL="742950" lvl="1" indent="-285750" algn="l">
              <a:buFont typeface="Arial" panose="020B0604020202020204" pitchFamily="34" charset="0"/>
              <a:buChar char="•"/>
            </a:pPr>
            <a:r>
              <a:rPr lang="en-US" b="0" i="0" dirty="0">
                <a:solidFill>
                  <a:srgbClr val="374151"/>
                </a:solidFill>
                <a:effectLst/>
                <a:latin typeface="Söhne"/>
              </a:rPr>
              <a:t>Allows for safer abort scenarios and emergency contingencies during launch.</a:t>
            </a:r>
          </a:p>
          <a:p>
            <a:pPr marL="742950" lvl="1" indent="-285750" algn="l">
              <a:buFont typeface="Arial" panose="020B0604020202020204" pitchFamily="34" charset="0"/>
              <a:buChar char="•"/>
            </a:pPr>
            <a:r>
              <a:rPr lang="en-US" b="0" i="0" dirty="0">
                <a:solidFill>
                  <a:srgbClr val="374151"/>
                </a:solidFill>
                <a:effectLst/>
                <a:latin typeface="Söhne"/>
              </a:rPr>
              <a:t>Simplifies transportation logistics for rocket components.</a:t>
            </a:r>
          </a:p>
          <a:p>
            <a:pPr marL="742950" lvl="1" indent="-285750" algn="l">
              <a:buFont typeface="Arial" panose="020B0604020202020204" pitchFamily="34" charset="0"/>
              <a:buChar char="•"/>
            </a:pPr>
            <a:r>
              <a:rPr lang="en-US" b="0" i="0" dirty="0">
                <a:solidFill>
                  <a:srgbClr val="374151"/>
                </a:solidFill>
                <a:effectLst/>
                <a:latin typeface="Söhne"/>
              </a:rPr>
              <a:t>Facilitates integration and assembly processes.</a:t>
            </a:r>
          </a:p>
          <a:p>
            <a:pPr algn="l">
              <a:buFont typeface="Arial" panose="020B0604020202020204" pitchFamily="34" charset="0"/>
              <a:buChar char="•"/>
            </a:pPr>
            <a:r>
              <a:rPr lang="en-US" b="0" i="0" dirty="0">
                <a:solidFill>
                  <a:srgbClr val="374151"/>
                </a:solidFill>
                <a:effectLst/>
                <a:latin typeface="Söhne"/>
              </a:rPr>
              <a:t>Proximity to the equator:</a:t>
            </a:r>
          </a:p>
          <a:p>
            <a:pPr marL="742950" lvl="1" indent="-285750" algn="l">
              <a:buFont typeface="Arial" panose="020B0604020202020204" pitchFamily="34" charset="0"/>
              <a:buChar char="•"/>
            </a:pPr>
            <a:r>
              <a:rPr lang="en-US" b="0" i="0" dirty="0">
                <a:solidFill>
                  <a:srgbClr val="374151"/>
                </a:solidFill>
                <a:effectLst/>
                <a:latin typeface="Söhne"/>
              </a:rPr>
              <a:t>Provides an inherent velocity boost from the Earth's rotation.</a:t>
            </a:r>
          </a:p>
          <a:p>
            <a:pPr marL="742950" lvl="1" indent="-285750" algn="l">
              <a:buFont typeface="Arial" panose="020B0604020202020204" pitchFamily="34" charset="0"/>
              <a:buChar char="•"/>
            </a:pPr>
            <a:r>
              <a:rPr lang="en-US" b="0" i="0" dirty="0">
                <a:solidFill>
                  <a:srgbClr val="374151"/>
                </a:solidFill>
                <a:effectLst/>
                <a:latin typeface="Söhne"/>
              </a:rPr>
              <a:t>Reduces the amount of fuel required for achieving orbit or reaching destinations.</a:t>
            </a:r>
          </a:p>
          <a:p>
            <a:pPr marL="742950" lvl="1" indent="-285750" algn="l">
              <a:buFont typeface="Arial" panose="020B0604020202020204" pitchFamily="34" charset="0"/>
              <a:buChar char="•"/>
            </a:pPr>
            <a:r>
              <a:rPr lang="en-US" b="0" i="0" dirty="0">
                <a:solidFill>
                  <a:srgbClr val="374151"/>
                </a:solidFill>
                <a:effectLst/>
                <a:latin typeface="Söhne"/>
              </a:rPr>
              <a:t>Increases payload capacity or extends the operational lifespan of satellites.</a:t>
            </a:r>
          </a:p>
          <a:p>
            <a:pPr marL="742950" lvl="1" indent="-285750" algn="l">
              <a:buFont typeface="Arial" panose="020B0604020202020204" pitchFamily="34" charset="0"/>
              <a:buChar char="•"/>
            </a:pPr>
            <a:r>
              <a:rPr lang="en-US" b="0" i="0" dirty="0">
                <a:solidFill>
                  <a:srgbClr val="374151"/>
                </a:solidFill>
                <a:effectLst/>
                <a:latin typeface="Söhne"/>
              </a:rPr>
              <a:t>Enables access to a wider range of orbital inclinations.</a:t>
            </a:r>
          </a:p>
          <a:p>
            <a:pPr algn="l">
              <a:buFont typeface="Arial" panose="020B0604020202020204" pitchFamily="34" charset="0"/>
              <a:buChar char="•"/>
            </a:pPr>
            <a:r>
              <a:rPr lang="en-US" b="0" i="0" dirty="0">
                <a:solidFill>
                  <a:srgbClr val="374151"/>
                </a:solidFill>
                <a:effectLst/>
                <a:latin typeface="Söhne"/>
              </a:rPr>
              <a:t>Strategic advantages:</a:t>
            </a:r>
          </a:p>
          <a:p>
            <a:pPr marL="742950" lvl="1" indent="-285750" algn="l">
              <a:buFont typeface="Arial" panose="020B0604020202020204" pitchFamily="34" charset="0"/>
              <a:buChar char="•"/>
            </a:pPr>
            <a:r>
              <a:rPr lang="en-US" b="0" i="0" dirty="0">
                <a:solidFill>
                  <a:srgbClr val="374151"/>
                </a:solidFill>
                <a:effectLst/>
                <a:latin typeface="Söhne"/>
              </a:rPr>
              <a:t>Maximizes operational efficiency and safety.</a:t>
            </a:r>
          </a:p>
          <a:p>
            <a:pPr marL="742950" lvl="1" indent="-285750" algn="l">
              <a:buFont typeface="Arial" panose="020B0604020202020204" pitchFamily="34" charset="0"/>
              <a:buChar char="•"/>
            </a:pPr>
            <a:r>
              <a:rPr lang="en-US" b="0" i="0" dirty="0">
                <a:solidFill>
                  <a:srgbClr val="374151"/>
                </a:solidFill>
                <a:effectLst/>
                <a:latin typeface="Söhne"/>
              </a:rPr>
              <a:t>Enhances payload capabilities.</a:t>
            </a:r>
          </a:p>
          <a:p>
            <a:pPr marL="742950" lvl="1" indent="-285750" algn="l">
              <a:buFont typeface="Arial" panose="020B0604020202020204" pitchFamily="34" charset="0"/>
              <a:buChar char="•"/>
            </a:pPr>
            <a:r>
              <a:rPr lang="en-US" b="0" i="0" dirty="0">
                <a:solidFill>
                  <a:srgbClr val="374151"/>
                </a:solidFill>
                <a:effectLst/>
                <a:latin typeface="Söhne"/>
              </a:rPr>
              <a:t>Offers flexibility and versatility for space missions.</a:t>
            </a:r>
          </a:p>
        </p:txBody>
      </p:sp>
      <p:pic>
        <p:nvPicPr>
          <p:cNvPr id="8" name="Picture 7">
            <a:extLst>
              <a:ext uri="{FF2B5EF4-FFF2-40B4-BE49-F238E27FC236}">
                <a16:creationId xmlns:a16="http://schemas.microsoft.com/office/drawing/2014/main" id="{FB0C8305-AC01-6D64-4944-E9923D2FB9DF}"/>
              </a:ext>
            </a:extLst>
          </p:cNvPr>
          <p:cNvPicPr>
            <a:picLocks noChangeAspect="1"/>
          </p:cNvPicPr>
          <p:nvPr/>
        </p:nvPicPr>
        <p:blipFill>
          <a:blip r:embed="rId2"/>
          <a:stretch>
            <a:fillRect/>
          </a:stretch>
        </p:blipFill>
        <p:spPr>
          <a:xfrm>
            <a:off x="8153400" y="4245729"/>
            <a:ext cx="3438852" cy="1916872"/>
          </a:xfrm>
          <a:prstGeom prst="rect">
            <a:avLst/>
          </a:prstGeom>
        </p:spPr>
      </p:pic>
    </p:spTree>
    <p:extLst>
      <p:ext uri="{BB962C8B-B14F-4D97-AF65-F5344CB8AC3E}">
        <p14:creationId xmlns:p14="http://schemas.microsoft.com/office/powerpoint/2010/main" val="3496935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p:txBody>
          <a:bodyPr/>
          <a:lstStyle/>
          <a:p>
            <a:r>
              <a:rPr lang="en-US" dirty="0"/>
              <a:t>Appendix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lvl="0"/>
            <a:r>
              <a:rPr lang="en-US" sz="1200" dirty="0">
                <a:solidFill>
                  <a:schemeClr val="tx1"/>
                </a:solidFill>
              </a:rPr>
              <a:t>SpaceX Launch Analysis</a:t>
            </a:r>
            <a:endParaRPr lang="en-US" noProof="0" dirty="0"/>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lvl="0"/>
            <a:fld id="{D76B855D-E9CC-4FF8-AD85-6CDC7B89A0DE}" type="slidenum">
              <a:rPr lang="en-US" noProof="0" smtClean="0"/>
              <a:pPr lvl="0"/>
              <a:t>14</a:t>
            </a:fld>
            <a:endParaRPr lang="en-US" noProof="0" dirty="0"/>
          </a:p>
        </p:txBody>
      </p:sp>
      <p:sp>
        <p:nvSpPr>
          <p:cNvPr id="3" name="Content Placeholder 2">
            <a:extLst>
              <a:ext uri="{FF2B5EF4-FFF2-40B4-BE49-F238E27FC236}">
                <a16:creationId xmlns:a16="http://schemas.microsoft.com/office/drawing/2014/main" id="{2A2BB5EA-55B9-0BBE-4265-8DC5BA54AB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9213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r>
              <a:rPr lang="en-US" b="0" i="0" dirty="0">
                <a:solidFill>
                  <a:srgbClr val="1F1F1F"/>
                </a:solidFill>
                <a:effectLst/>
                <a:latin typeface="Source Sans Pro" panose="020B0503030403020204" pitchFamily="34" charset="0"/>
              </a:rPr>
              <a:t>Executive Summary</a:t>
            </a:r>
          </a:p>
          <a:p>
            <a:r>
              <a:rPr lang="en-US" dirty="0"/>
              <a:t>Introduction</a:t>
            </a:r>
          </a:p>
          <a:p>
            <a:r>
              <a:rPr lang="en-US" dirty="0"/>
              <a:t>Exploratory Data Analysis</a:t>
            </a:r>
          </a:p>
          <a:p>
            <a:r>
              <a:rPr lang="en-US" dirty="0"/>
              <a:t>Statistical Analysis</a:t>
            </a:r>
          </a:p>
          <a:p>
            <a:r>
              <a:rPr lang="en-US" dirty="0"/>
              <a:t>Results</a:t>
            </a:r>
          </a:p>
          <a:p>
            <a:r>
              <a:rPr lang="en-US" dirty="0"/>
              <a:t>Conclusion</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lvl="0"/>
            <a:r>
              <a:rPr lang="en-US" sz="1200" dirty="0">
                <a:solidFill>
                  <a:schemeClr val="tx1"/>
                </a:solidFill>
              </a:rPr>
              <a:t>SpaceX Launch Analysis</a:t>
            </a:r>
            <a:endParaRPr lang="en-US" noProof="0" dirty="0"/>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lvl="0"/>
            <a:fld id="{D76B855D-E9CC-4FF8-AD85-6CDC7B89A0DE}" type="slidenum">
              <a:rPr lang="en-US" noProof="0" smtClean="0"/>
              <a:pPr lvl="0"/>
              <a:t>2</a:t>
            </a:fld>
            <a:endParaRPr lang="en-US" noProof="0" dirty="0"/>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9365-C1F8-52D9-BC34-630CBC8EFE8D}"/>
              </a:ext>
            </a:extLst>
          </p:cNvPr>
          <p:cNvSpPr>
            <a:spLocks noGrp="1"/>
          </p:cNvSpPr>
          <p:nvPr>
            <p:ph type="title"/>
          </p:nvPr>
        </p:nvSpPr>
        <p:spPr/>
        <p:txBody>
          <a:bodyPr/>
          <a:lstStyle/>
          <a:p>
            <a:r>
              <a:rPr lang="en-US" u="sng" dirty="0"/>
              <a:t>Executive Summary</a:t>
            </a:r>
          </a:p>
        </p:txBody>
      </p:sp>
      <p:sp>
        <p:nvSpPr>
          <p:cNvPr id="3" name="Content Placeholder 2">
            <a:extLst>
              <a:ext uri="{FF2B5EF4-FFF2-40B4-BE49-F238E27FC236}">
                <a16:creationId xmlns:a16="http://schemas.microsoft.com/office/drawing/2014/main" id="{3CA6A116-1A52-5B0A-68A2-579AD2E0521F}"/>
              </a:ext>
            </a:extLst>
          </p:cNvPr>
          <p:cNvSpPr>
            <a:spLocks noGrp="1"/>
          </p:cNvSpPr>
          <p:nvPr>
            <p:ph idx="1"/>
          </p:nvPr>
        </p:nvSpPr>
        <p:spPr>
          <a:xfrm>
            <a:off x="628733" y="1690688"/>
            <a:ext cx="11346602" cy="4065224"/>
          </a:xfrm>
        </p:spPr>
        <p:txBody>
          <a:bodyPr>
            <a:normAutofit lnSpcReduction="10000"/>
          </a:bodyPr>
          <a:lstStyle/>
          <a:p>
            <a:pPr marL="0" indent="0">
              <a:buNone/>
            </a:pPr>
            <a:r>
              <a:rPr lang="en-US" sz="2000" dirty="0"/>
              <a:t>SpaceX revolutionizes the space industry by offering Falcon 9 rocket launches at a cost of $62 million, significantly lower than competitors' prices. </a:t>
            </a:r>
          </a:p>
          <a:p>
            <a:pPr marL="0" indent="0">
              <a:buNone/>
            </a:pPr>
            <a:r>
              <a:rPr lang="en-US" sz="2000" dirty="0"/>
              <a:t>This remarkable cost reduction is achieved through the innovative practice of reusing the first stage. </a:t>
            </a:r>
          </a:p>
          <a:p>
            <a:pPr marL="0" indent="0">
              <a:buNone/>
            </a:pPr>
            <a:r>
              <a:rPr lang="en-US" sz="2000" dirty="0"/>
              <a:t>In this project, our goal is to predict the landing success of the first stage, enabling accurate cost estimation for rocket launches. By analyzing historical data and applying machine learning algorithms, we aim to develop a predictive model that can be used for competitive bidding against SpaceX. </a:t>
            </a:r>
          </a:p>
          <a:p>
            <a:pPr marL="0" indent="0">
              <a:buNone/>
            </a:pPr>
            <a:r>
              <a:rPr lang="en-US" sz="2000" dirty="0"/>
              <a:t>Additionally, we consider the geographical significance of launch sites, which are strategically located near coastlines and the equator to optimize trajectories and facilitate access to various orbital inclinations. </a:t>
            </a:r>
          </a:p>
          <a:p>
            <a:pPr marL="0" indent="0">
              <a:buNone/>
            </a:pPr>
            <a:r>
              <a:rPr lang="en-US" sz="2000" dirty="0"/>
              <a:t>This project holds the potential to provide valuable insights for the industry, empowering decision-makers with precise cost estimates and enhancing bidding strategies.</a:t>
            </a:r>
          </a:p>
        </p:txBody>
      </p:sp>
      <p:sp>
        <p:nvSpPr>
          <p:cNvPr id="4" name="Footer Placeholder 3">
            <a:extLst>
              <a:ext uri="{FF2B5EF4-FFF2-40B4-BE49-F238E27FC236}">
                <a16:creationId xmlns:a16="http://schemas.microsoft.com/office/drawing/2014/main" id="{0E55D7D0-E761-7355-98F8-956150E8E663}"/>
              </a:ext>
            </a:extLst>
          </p:cNvPr>
          <p:cNvSpPr>
            <a:spLocks noGrp="1"/>
          </p:cNvSpPr>
          <p:nvPr>
            <p:ph type="ftr" sz="quarter" idx="11"/>
          </p:nvPr>
        </p:nvSpPr>
        <p:spPr/>
        <p:txBody>
          <a:bodyPr/>
          <a:lstStyle/>
          <a:p>
            <a:pPr lvl="0"/>
            <a:r>
              <a:rPr lang="en-US" sz="1200" dirty="0">
                <a:solidFill>
                  <a:schemeClr val="tx1"/>
                </a:solidFill>
              </a:rPr>
              <a:t>SpaceX Launch Analysis</a:t>
            </a:r>
            <a:endParaRPr lang="en-US" noProof="0" dirty="0"/>
          </a:p>
        </p:txBody>
      </p:sp>
      <p:sp>
        <p:nvSpPr>
          <p:cNvPr id="5" name="Slide Number Placeholder 4">
            <a:extLst>
              <a:ext uri="{FF2B5EF4-FFF2-40B4-BE49-F238E27FC236}">
                <a16:creationId xmlns:a16="http://schemas.microsoft.com/office/drawing/2014/main" id="{E6674819-8F31-E27F-286F-7A2F1201953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a:t>
            </a:fld>
            <a:endParaRPr lang="en-US" dirty="0">
              <a:solidFill>
                <a:prstClr val="black">
                  <a:tint val="75000"/>
                </a:prstClr>
              </a:solidFill>
            </a:endParaRPr>
          </a:p>
        </p:txBody>
      </p:sp>
    </p:spTree>
    <p:extLst>
      <p:ext uri="{BB962C8B-B14F-4D97-AF65-F5344CB8AC3E}">
        <p14:creationId xmlns:p14="http://schemas.microsoft.com/office/powerpoint/2010/main" val="916877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u="sng"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normAutofit/>
          </a:bodyPr>
          <a:lstStyle/>
          <a:p>
            <a:pPr marL="342900" indent="-342900" algn="l">
              <a:buFont typeface="Arial" panose="020B0604020202020204" pitchFamily="34" charset="0"/>
              <a:buChar char="•"/>
            </a:pPr>
            <a:r>
              <a:rPr lang="en-US" b="0" i="0" dirty="0">
                <a:solidFill>
                  <a:srgbClr val="374151"/>
                </a:solidFill>
                <a:effectLst/>
                <a:latin typeface="Söhne"/>
              </a:rPr>
              <a:t>SpaceX offers Falcon 9 rocket launches at an unbeatable price of 62 million dollars.</a:t>
            </a:r>
          </a:p>
          <a:p>
            <a:pPr marL="342900" indent="-342900" algn="l">
              <a:buFont typeface="Arial" panose="020B0604020202020204" pitchFamily="34" charset="0"/>
              <a:buChar char="•"/>
            </a:pPr>
            <a:r>
              <a:rPr lang="en-US" b="0" i="0" dirty="0">
                <a:solidFill>
                  <a:srgbClr val="374151"/>
                </a:solidFill>
                <a:effectLst/>
                <a:latin typeface="Söhne"/>
              </a:rPr>
              <a:t>Competitors charge over 165 million dollars for similar services.</a:t>
            </a:r>
          </a:p>
          <a:p>
            <a:pPr marL="342900" indent="-342900" algn="l">
              <a:buFont typeface="Arial" panose="020B0604020202020204" pitchFamily="34" charset="0"/>
              <a:buChar char="•"/>
            </a:pPr>
            <a:r>
              <a:rPr lang="en-US" b="0" i="0" dirty="0">
                <a:solidFill>
                  <a:srgbClr val="374151"/>
                </a:solidFill>
                <a:effectLst/>
                <a:latin typeface="Söhne"/>
              </a:rPr>
              <a:t>The cost reduction is made possible by SpaceX's groundbreaking approach of reusing the first stage of their rockets.</a:t>
            </a:r>
          </a:p>
          <a:p>
            <a:pPr marL="342900" indent="-342900" algn="l">
              <a:buFont typeface="Arial" panose="020B0604020202020204" pitchFamily="34" charset="0"/>
              <a:buChar char="•"/>
            </a:pPr>
            <a:r>
              <a:rPr lang="en-US" b="0" i="0" dirty="0">
                <a:solidFill>
                  <a:srgbClr val="374151"/>
                </a:solidFill>
                <a:effectLst/>
                <a:latin typeface="Söhne"/>
              </a:rPr>
              <a:t>This innovation has transformed the economics of space travel.</a:t>
            </a:r>
          </a:p>
        </p:txBody>
      </p:sp>
      <p:pic>
        <p:nvPicPr>
          <p:cNvPr id="11" name="Picture Placeholder 10">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l="16631" r="16631"/>
          <a:stretch/>
        </p:blipFill>
        <p:spPr/>
      </p:pic>
      <p:pic>
        <p:nvPicPr>
          <p:cNvPr id="13" name="Picture Placeholder 12">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lvl="0"/>
            <a:r>
              <a:rPr lang="en-US" sz="1200" dirty="0">
                <a:solidFill>
                  <a:schemeClr val="tx1"/>
                </a:solidFill>
              </a:rPr>
              <a:t>SpaceX Launch Analysis</a:t>
            </a:r>
            <a:endParaRPr lang="en-US" noProof="0" dirty="0"/>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lvl="0"/>
            <a:fld id="{D76B855D-E9CC-4FF8-AD85-6CDC7B89A0DE}" type="slidenum">
              <a:rPr lang="en-US" noProof="0" smtClean="0"/>
              <a:pPr lvl="0"/>
              <a:t>4</a:t>
            </a:fld>
            <a:endParaRPr lang="en-US" noProof="0" dirty="0"/>
          </a:p>
        </p:txBody>
      </p:sp>
      <p:pic>
        <p:nvPicPr>
          <p:cNvPr id="2052" name="Picture 4" descr="SpaceX Logo, symbol, meaning, history, PNG, brand">
            <a:extLst>
              <a:ext uri="{FF2B5EF4-FFF2-40B4-BE49-F238E27FC236}">
                <a16:creationId xmlns:a16="http://schemas.microsoft.com/office/drawing/2014/main" id="{F8655929-EC4E-32DF-FE51-ECB80E681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3443" y="4822028"/>
            <a:ext cx="3419061" cy="192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19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231598CC-E9D8-46F1-A31D-21527BFD6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9DCCC4-A769-C248-3328-5E29ED13D84C}"/>
              </a:ext>
            </a:extLst>
          </p:cNvPr>
          <p:cNvSpPr>
            <a:spLocks noGrp="1"/>
          </p:cNvSpPr>
          <p:nvPr>
            <p:ph type="title"/>
          </p:nvPr>
        </p:nvSpPr>
        <p:spPr>
          <a:xfrm>
            <a:off x="838201" y="365125"/>
            <a:ext cx="5393360" cy="1325563"/>
          </a:xfrm>
        </p:spPr>
        <p:txBody>
          <a:bodyPr vert="horz" lIns="91440" tIns="45720" rIns="91440" bIns="45720" rtlCol="0" anchor="ctr">
            <a:normAutofit/>
          </a:bodyPr>
          <a:lstStyle/>
          <a:p>
            <a:r>
              <a:rPr lang="en-US" sz="3700" b="0" i="0" kern="1200">
                <a:solidFill>
                  <a:schemeClr val="tx1"/>
                </a:solidFill>
                <a:effectLst/>
                <a:latin typeface="+mj-lt"/>
                <a:ea typeface="+mj-ea"/>
                <a:cs typeface="+mj-cs"/>
              </a:rPr>
              <a:t>Data Collection And Data Wrangling Methodology</a:t>
            </a:r>
            <a:endParaRPr lang="en-US" sz="3700" kern="1200">
              <a:solidFill>
                <a:schemeClr val="tx1"/>
              </a:solidFill>
              <a:latin typeface="+mj-lt"/>
              <a:ea typeface="+mj-ea"/>
              <a:cs typeface="+mj-cs"/>
            </a:endParaRPr>
          </a:p>
        </p:txBody>
      </p:sp>
      <p:sp>
        <p:nvSpPr>
          <p:cNvPr id="20" name="Freeform: Shape 19">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632"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E6E1EB-9720-9725-C4D3-F17B38EA914D}"/>
              </a:ext>
            </a:extLst>
          </p:cNvPr>
          <p:cNvSpPr>
            <a:spLocks noGrp="1"/>
          </p:cNvSpPr>
          <p:nvPr>
            <p:ph sz="half" idx="1"/>
          </p:nvPr>
        </p:nvSpPr>
        <p:spPr>
          <a:xfrm>
            <a:off x="838200" y="1825625"/>
            <a:ext cx="5393361" cy="4351338"/>
          </a:xfrm>
        </p:spPr>
        <p:txBody>
          <a:bodyPr vert="horz" lIns="91440" tIns="45720" rIns="91440" bIns="45720" rtlCol="0">
            <a:normAutofit/>
          </a:bodyPr>
          <a:lstStyle/>
          <a:p>
            <a:r>
              <a:rPr lang="en-US" sz="2400"/>
              <a:t>API</a:t>
            </a:r>
          </a:p>
          <a:p>
            <a:r>
              <a:rPr lang="en-US" sz="2400"/>
              <a:t>Web Scrabbing from Wikipedia</a:t>
            </a:r>
          </a:p>
          <a:p>
            <a:endParaRPr lang="en-US" sz="2400"/>
          </a:p>
          <a:p>
            <a:r>
              <a:rPr lang="en-US" sz="2400"/>
              <a:t>Create new column ‘Class’, 1 for success, 0 for fail</a:t>
            </a:r>
          </a:p>
          <a:p>
            <a:endParaRPr lang="en-US" sz="2400"/>
          </a:p>
        </p:txBody>
      </p:sp>
      <p:sp>
        <p:nvSpPr>
          <p:cNvPr id="24" name="Oval 23">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631"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7283067F-867B-0031-3990-D687A2BD2B8C}"/>
              </a:ext>
            </a:extLst>
          </p:cNvPr>
          <p:cNvPicPr>
            <a:picLocks noGrp="1" noChangeAspect="1"/>
          </p:cNvPicPr>
          <p:nvPr>
            <p:ph sz="half" idx="2"/>
          </p:nvPr>
        </p:nvPicPr>
        <p:blipFill>
          <a:blip r:embed="rId2"/>
          <a:stretch>
            <a:fillRect/>
          </a:stretch>
        </p:blipFill>
        <p:spPr>
          <a:xfrm>
            <a:off x="8752242" y="955735"/>
            <a:ext cx="2469565" cy="2789984"/>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cxnSp>
        <p:nvCxnSpPr>
          <p:cNvPr id="26" name="Straight Connector 25">
            <a:extLst>
              <a:ext uri="{FF2B5EF4-FFF2-40B4-BE49-F238E27FC236}">
                <a16:creationId xmlns:a16="http://schemas.microsoft.com/office/drawing/2014/main" id="{2F61ABFD-DE05-41FD-A6B7-6D40196C15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55865"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378DE77-320D-3817-6CCF-169922B68852}"/>
              </a:ext>
            </a:extLst>
          </p:cNvPr>
          <p:cNvSpPr>
            <a:spLocks noGrp="1"/>
          </p:cNvSpPr>
          <p:nvPr>
            <p:ph type="ftr" sz="quarter" idx="11"/>
          </p:nvPr>
        </p:nvSpPr>
        <p:spPr>
          <a:xfrm>
            <a:off x="2630657" y="6356350"/>
            <a:ext cx="3600903" cy="365125"/>
          </a:xfrm>
        </p:spPr>
        <p:txBody>
          <a:bodyPr vert="horz" lIns="91440" tIns="45720" rIns="91440" bIns="45720" rtlCol="0" anchor="ctr">
            <a:normAutofit/>
          </a:bodyPr>
          <a:lstStyle/>
          <a:p>
            <a:pPr lvl="0" algn="r">
              <a:spcAft>
                <a:spcPts val="600"/>
              </a:spcAft>
            </a:pPr>
            <a:r>
              <a:rPr lang="en-US" kern="1200" cap="none" spc="0" baseline="0">
                <a:solidFill>
                  <a:prstClr val="black">
                    <a:tint val="75000"/>
                  </a:prstClr>
                </a:solidFill>
                <a:latin typeface="+mn-lt"/>
                <a:ea typeface="+mn-ea"/>
                <a:cs typeface="+mn-cs"/>
              </a:rPr>
              <a:t>SpaceX Launch Analysis</a:t>
            </a:r>
            <a:endParaRPr lang="en-US" kern="1200" cap="none" spc="0" baseline="0" noProof="0">
              <a:solidFill>
                <a:prstClr val="black">
                  <a:tint val="75000"/>
                </a:prstClr>
              </a:solidFill>
              <a:latin typeface="+mn-lt"/>
              <a:ea typeface="+mn-ea"/>
              <a:cs typeface="+mn-cs"/>
            </a:endParaRPr>
          </a:p>
        </p:txBody>
      </p:sp>
      <p:pic>
        <p:nvPicPr>
          <p:cNvPr id="9" name="Content Placeholder 6" descr="A picture containing outdoor, water, grass, sky&#10;&#10;Description automatically generated">
            <a:extLst>
              <a:ext uri="{FF2B5EF4-FFF2-40B4-BE49-F238E27FC236}">
                <a16:creationId xmlns:a16="http://schemas.microsoft.com/office/drawing/2014/main" id="{DD7BEB3E-5D01-59CF-B654-35CC4FFA1521}"/>
              </a:ext>
            </a:extLst>
          </p:cNvPr>
          <p:cNvPicPr>
            <a:picLocks noChangeAspect="1"/>
          </p:cNvPicPr>
          <p:nvPr/>
        </p:nvPicPr>
        <p:blipFill>
          <a:blip r:embed="rId3"/>
          <a:stretch>
            <a:fillRect/>
          </a:stretch>
        </p:blipFill>
        <p:spPr>
          <a:xfrm>
            <a:off x="5738191" y="4445831"/>
            <a:ext cx="3239202" cy="1781561"/>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28" name="Freeform: Shape 27">
            <a:extLst>
              <a:ext uri="{FF2B5EF4-FFF2-40B4-BE49-F238E27FC236}">
                <a16:creationId xmlns:a16="http://schemas.microsoft.com/office/drawing/2014/main" id="{0F646DF8-223D-47DD-95B1-F2654229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B3AB812-17CD-4D04-8F5C-678212F3C08E}"/>
              </a:ext>
            </a:extLst>
          </p:cNvPr>
          <p:cNvSpPr>
            <a:spLocks noGrp="1"/>
          </p:cNvSpPr>
          <p:nvPr>
            <p:ph type="sldNum" sz="quarter" idx="12"/>
          </p:nvPr>
        </p:nvSpPr>
        <p:spPr>
          <a:xfrm>
            <a:off x="9657162" y="6356350"/>
            <a:ext cx="1696637"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5</a:t>
            </a:fld>
            <a:endParaRPr lang="en-US">
              <a:solidFill>
                <a:prstClr val="black">
                  <a:tint val="75000"/>
                </a:prstClr>
              </a:solidFill>
            </a:endParaRPr>
          </a:p>
        </p:txBody>
      </p:sp>
      <p:sp>
        <p:nvSpPr>
          <p:cNvPr id="30" name="Arc 29">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97791" y="402001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067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16245-F16E-0854-501D-777051AA66B8}"/>
              </a:ext>
            </a:extLst>
          </p:cNvPr>
          <p:cNvSpPr>
            <a:spLocks noGrp="1"/>
          </p:cNvSpPr>
          <p:nvPr>
            <p:ph type="title"/>
          </p:nvPr>
        </p:nvSpPr>
        <p:spPr/>
        <p:txBody>
          <a:bodyPr/>
          <a:lstStyle/>
          <a:p>
            <a:r>
              <a:rPr lang="en-US" b="0" i="0" dirty="0">
                <a:solidFill>
                  <a:srgbClr val="1F1F1F"/>
                </a:solidFill>
                <a:effectLst/>
                <a:latin typeface="Source Sans Pro" panose="020B0503030403020204" pitchFamily="34" charset="0"/>
              </a:rPr>
              <a:t>EDA with visualization results</a:t>
            </a:r>
            <a:endParaRPr lang="en-US" dirty="0"/>
          </a:p>
        </p:txBody>
      </p:sp>
      <p:sp>
        <p:nvSpPr>
          <p:cNvPr id="4" name="Footer Placeholder 3">
            <a:extLst>
              <a:ext uri="{FF2B5EF4-FFF2-40B4-BE49-F238E27FC236}">
                <a16:creationId xmlns:a16="http://schemas.microsoft.com/office/drawing/2014/main" id="{CBFD81B7-79B4-0734-04E7-5796D351CA42}"/>
              </a:ext>
            </a:extLst>
          </p:cNvPr>
          <p:cNvSpPr>
            <a:spLocks noGrp="1"/>
          </p:cNvSpPr>
          <p:nvPr>
            <p:ph type="ftr" sz="quarter" idx="11"/>
          </p:nvPr>
        </p:nvSpPr>
        <p:spPr/>
        <p:txBody>
          <a:bodyPr/>
          <a:lstStyle/>
          <a:p>
            <a:pPr lvl="0"/>
            <a:r>
              <a:rPr lang="en-US" sz="1200" dirty="0">
                <a:solidFill>
                  <a:schemeClr val="tx1"/>
                </a:solidFill>
              </a:rPr>
              <a:t>SpaceX Launch Analysis</a:t>
            </a:r>
            <a:endParaRPr lang="en-US" noProof="0" dirty="0"/>
          </a:p>
        </p:txBody>
      </p:sp>
      <p:sp>
        <p:nvSpPr>
          <p:cNvPr id="5" name="Slide Number Placeholder 4">
            <a:extLst>
              <a:ext uri="{FF2B5EF4-FFF2-40B4-BE49-F238E27FC236}">
                <a16:creationId xmlns:a16="http://schemas.microsoft.com/office/drawing/2014/main" id="{F546B155-8C6B-7020-A880-336E85A109B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pic>
        <p:nvPicPr>
          <p:cNvPr id="3080" name="Picture 8">
            <a:extLst>
              <a:ext uri="{FF2B5EF4-FFF2-40B4-BE49-F238E27FC236}">
                <a16:creationId xmlns:a16="http://schemas.microsoft.com/office/drawing/2014/main" id="{6309460E-EF4E-EF19-559A-5386D3DEE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1690688"/>
            <a:ext cx="3926273" cy="2944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685A6962-409D-FD90-718B-7CE614021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1017" y="1575740"/>
            <a:ext cx="4899992" cy="23153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A96049AA-9680-F75E-8E05-3ACE2BB2C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261" y="3967000"/>
            <a:ext cx="7207869" cy="23134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41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CBD7-019B-9365-8549-1F54D5A25F67}"/>
              </a:ext>
            </a:extLst>
          </p:cNvPr>
          <p:cNvSpPr>
            <a:spLocks noGrp="1"/>
          </p:cNvSpPr>
          <p:nvPr>
            <p:ph type="title"/>
          </p:nvPr>
        </p:nvSpPr>
        <p:spPr/>
        <p:txBody>
          <a:bodyPr/>
          <a:lstStyle/>
          <a:p>
            <a:r>
              <a:rPr lang="en-US" b="0" i="0" dirty="0">
                <a:solidFill>
                  <a:srgbClr val="1F1F1F"/>
                </a:solidFill>
                <a:effectLst/>
                <a:latin typeface="Source Sans Pro" panose="020B0503030403020204" pitchFamily="34" charset="0"/>
              </a:rPr>
              <a:t>EDA and interactive visual analytics methodology</a:t>
            </a:r>
            <a:endParaRPr lang="en-US" dirty="0"/>
          </a:p>
        </p:txBody>
      </p:sp>
      <p:sp>
        <p:nvSpPr>
          <p:cNvPr id="3" name="Content Placeholder 2">
            <a:extLst>
              <a:ext uri="{FF2B5EF4-FFF2-40B4-BE49-F238E27FC236}">
                <a16:creationId xmlns:a16="http://schemas.microsoft.com/office/drawing/2014/main" id="{2C289CA4-7C66-072C-ED38-E9732677CF9A}"/>
              </a:ext>
            </a:extLst>
          </p:cNvPr>
          <p:cNvSpPr>
            <a:spLocks noGrp="1"/>
          </p:cNvSpPr>
          <p:nvPr>
            <p:ph idx="1"/>
          </p:nvPr>
        </p:nvSpPr>
        <p:spPr/>
        <p:txBody>
          <a:bodyPr/>
          <a:lstStyle/>
          <a:p>
            <a:r>
              <a:rPr lang="en-US" dirty="0"/>
              <a:t>Folium for interactive map analysis</a:t>
            </a:r>
          </a:p>
          <a:p>
            <a:r>
              <a:rPr lang="en-US" dirty="0" err="1"/>
              <a:t>Plotly</a:t>
            </a:r>
            <a:r>
              <a:rPr lang="en-US" dirty="0"/>
              <a:t> for interactive visual analysis (pie and scatter plot)</a:t>
            </a:r>
          </a:p>
          <a:p>
            <a:endParaRPr lang="en-US" dirty="0"/>
          </a:p>
          <a:p>
            <a:pPr marL="0" indent="0">
              <a:buNone/>
            </a:pPr>
            <a:r>
              <a:rPr lang="en-US" dirty="0"/>
              <a:t> </a:t>
            </a:r>
          </a:p>
        </p:txBody>
      </p:sp>
      <p:sp>
        <p:nvSpPr>
          <p:cNvPr id="4" name="Footer Placeholder 3">
            <a:extLst>
              <a:ext uri="{FF2B5EF4-FFF2-40B4-BE49-F238E27FC236}">
                <a16:creationId xmlns:a16="http://schemas.microsoft.com/office/drawing/2014/main" id="{ADA29F51-9C36-9136-6CF3-5B77E1683ED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F0C2B79F-E093-3E29-8831-3692B5981D1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pic>
        <p:nvPicPr>
          <p:cNvPr id="8" name="Picture 7" descr="A screenshot of a computer&#10;&#10;Description automatically generated with medium confidence">
            <a:extLst>
              <a:ext uri="{FF2B5EF4-FFF2-40B4-BE49-F238E27FC236}">
                <a16:creationId xmlns:a16="http://schemas.microsoft.com/office/drawing/2014/main" id="{1D3DBF00-04FF-C674-C135-3F50E3ED4D9C}"/>
              </a:ext>
            </a:extLst>
          </p:cNvPr>
          <p:cNvPicPr>
            <a:picLocks noChangeAspect="1"/>
          </p:cNvPicPr>
          <p:nvPr/>
        </p:nvPicPr>
        <p:blipFill>
          <a:blip r:embed="rId2"/>
          <a:stretch>
            <a:fillRect/>
          </a:stretch>
        </p:blipFill>
        <p:spPr>
          <a:xfrm>
            <a:off x="6792457" y="3098248"/>
            <a:ext cx="4561343" cy="3258102"/>
          </a:xfrm>
          <a:prstGeom prst="rect">
            <a:avLst/>
          </a:prstGeom>
        </p:spPr>
      </p:pic>
      <p:pic>
        <p:nvPicPr>
          <p:cNvPr id="10" name="Picture 9" descr="A map of the united states&#10;&#10;Description automatically generated with medium confidence">
            <a:extLst>
              <a:ext uri="{FF2B5EF4-FFF2-40B4-BE49-F238E27FC236}">
                <a16:creationId xmlns:a16="http://schemas.microsoft.com/office/drawing/2014/main" id="{A9F28B08-86B9-858F-937E-349051124FC1}"/>
              </a:ext>
            </a:extLst>
          </p:cNvPr>
          <p:cNvPicPr>
            <a:picLocks noChangeAspect="1"/>
          </p:cNvPicPr>
          <p:nvPr/>
        </p:nvPicPr>
        <p:blipFill>
          <a:blip r:embed="rId3"/>
          <a:stretch>
            <a:fillRect/>
          </a:stretch>
        </p:blipFill>
        <p:spPr>
          <a:xfrm>
            <a:off x="1220937" y="3259543"/>
            <a:ext cx="4576359" cy="2731703"/>
          </a:xfrm>
          <a:prstGeom prst="rect">
            <a:avLst/>
          </a:prstGeom>
        </p:spPr>
      </p:pic>
    </p:spTree>
    <p:extLst>
      <p:ext uri="{BB962C8B-B14F-4D97-AF65-F5344CB8AC3E}">
        <p14:creationId xmlns:p14="http://schemas.microsoft.com/office/powerpoint/2010/main" val="1945015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EE5A-441E-D2C8-4AC9-085410EC9F73}"/>
              </a:ext>
            </a:extLst>
          </p:cNvPr>
          <p:cNvSpPr>
            <a:spLocks noGrp="1"/>
          </p:cNvSpPr>
          <p:nvPr>
            <p:ph type="title"/>
          </p:nvPr>
        </p:nvSpPr>
        <p:spPr/>
        <p:txBody>
          <a:bodyPr/>
          <a:lstStyle/>
          <a:p>
            <a:r>
              <a:rPr lang="en-US" b="0" i="0" dirty="0">
                <a:solidFill>
                  <a:srgbClr val="1F1F1F"/>
                </a:solidFill>
                <a:effectLst/>
                <a:latin typeface="Source Sans Pro" panose="020B0503030403020204" pitchFamily="34" charset="0"/>
              </a:rPr>
              <a:t>Predictive Analysis Methodology </a:t>
            </a:r>
            <a:endParaRPr lang="en-US" dirty="0"/>
          </a:p>
        </p:txBody>
      </p:sp>
      <p:sp>
        <p:nvSpPr>
          <p:cNvPr id="3" name="Content Placeholder 2">
            <a:extLst>
              <a:ext uri="{FF2B5EF4-FFF2-40B4-BE49-F238E27FC236}">
                <a16:creationId xmlns:a16="http://schemas.microsoft.com/office/drawing/2014/main" id="{9818DF71-1E0A-D82E-B654-A03821947D95}"/>
              </a:ext>
            </a:extLst>
          </p:cNvPr>
          <p:cNvSpPr>
            <a:spLocks noGrp="1"/>
          </p:cNvSpPr>
          <p:nvPr>
            <p:ph idx="1"/>
          </p:nvPr>
        </p:nvSpPr>
        <p:spPr/>
        <p:txBody>
          <a:bodyPr/>
          <a:lstStyle/>
          <a:p>
            <a:endParaRPr lang="en-US" dirty="0"/>
          </a:p>
          <a:p>
            <a:r>
              <a:rPr lang="en-US" dirty="0"/>
              <a:t>Create a column for the class</a:t>
            </a:r>
          </a:p>
          <a:p>
            <a:r>
              <a:rPr lang="en-US" dirty="0"/>
              <a:t>Standardize the data</a:t>
            </a:r>
          </a:p>
          <a:p>
            <a:r>
              <a:rPr lang="en-US" dirty="0"/>
              <a:t>Split into training data and test data</a:t>
            </a:r>
          </a:p>
          <a:p>
            <a:r>
              <a:rPr lang="en-US" dirty="0"/>
              <a:t>Find best hyperparameter for </a:t>
            </a:r>
            <a:r>
              <a:rPr lang="en-US" b="1" dirty="0"/>
              <a:t>SVM</a:t>
            </a:r>
            <a:r>
              <a:rPr lang="en-US" dirty="0"/>
              <a:t>, </a:t>
            </a:r>
            <a:r>
              <a:rPr lang="en-US" b="1" dirty="0"/>
              <a:t>Classification trees </a:t>
            </a:r>
            <a:r>
              <a:rPr lang="en-US" dirty="0"/>
              <a:t>and </a:t>
            </a:r>
            <a:r>
              <a:rPr lang="en-US" b="1" dirty="0"/>
              <a:t>Logistic Regression</a:t>
            </a:r>
          </a:p>
        </p:txBody>
      </p:sp>
      <p:sp>
        <p:nvSpPr>
          <p:cNvPr id="4" name="Footer Placeholder 3">
            <a:extLst>
              <a:ext uri="{FF2B5EF4-FFF2-40B4-BE49-F238E27FC236}">
                <a16:creationId xmlns:a16="http://schemas.microsoft.com/office/drawing/2014/main" id="{EF278198-CB42-DC17-9294-41F6BD6F467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86FE171E-7AD6-3BB0-5910-A73737EB002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spTree>
    <p:extLst>
      <p:ext uri="{BB962C8B-B14F-4D97-AF65-F5344CB8AC3E}">
        <p14:creationId xmlns:p14="http://schemas.microsoft.com/office/powerpoint/2010/main" val="978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741A-D6C2-6A3F-43F0-FCFAACE69001}"/>
              </a:ext>
            </a:extLst>
          </p:cNvPr>
          <p:cNvSpPr>
            <a:spLocks noGrp="1"/>
          </p:cNvSpPr>
          <p:nvPr>
            <p:ph type="title"/>
          </p:nvPr>
        </p:nvSpPr>
        <p:spPr/>
        <p:txBody>
          <a:bodyPr/>
          <a:lstStyle/>
          <a:p>
            <a:r>
              <a:rPr lang="en-US" u="sng" dirty="0"/>
              <a:t>EDA with SQL(</a:t>
            </a:r>
            <a:r>
              <a:rPr lang="en-US" u="sng" dirty="0" err="1"/>
              <a:t>ite</a:t>
            </a:r>
            <a:r>
              <a:rPr lang="en-US" u="sng" dirty="0"/>
              <a:t>)</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62F9DC17-EB8F-52AE-833B-1FD658563273}"/>
              </a:ext>
            </a:extLst>
          </p:cNvPr>
          <p:cNvPicPr>
            <a:picLocks noGrp="1" noChangeAspect="1"/>
          </p:cNvPicPr>
          <p:nvPr>
            <p:ph idx="1"/>
          </p:nvPr>
        </p:nvPicPr>
        <p:blipFill rotWithShape="1">
          <a:blip r:embed="rId2"/>
          <a:srcRect t="36516" r="75043"/>
          <a:stretch/>
        </p:blipFill>
        <p:spPr>
          <a:xfrm>
            <a:off x="4486681" y="3800810"/>
            <a:ext cx="1364498" cy="2250382"/>
          </a:xfrm>
          <a:ln>
            <a:solidFill>
              <a:schemeClr val="tx1"/>
            </a:solidFill>
          </a:ln>
        </p:spPr>
      </p:pic>
      <p:sp>
        <p:nvSpPr>
          <p:cNvPr id="4" name="Footer Placeholder 3">
            <a:extLst>
              <a:ext uri="{FF2B5EF4-FFF2-40B4-BE49-F238E27FC236}">
                <a16:creationId xmlns:a16="http://schemas.microsoft.com/office/drawing/2014/main" id="{EDBFF9DB-0A90-578D-EC49-024AB6645F5D}"/>
              </a:ext>
            </a:extLst>
          </p:cNvPr>
          <p:cNvSpPr>
            <a:spLocks noGrp="1"/>
          </p:cNvSpPr>
          <p:nvPr>
            <p:ph type="ftr" sz="quarter" idx="11"/>
          </p:nvPr>
        </p:nvSpPr>
        <p:spPr/>
        <p:txBody>
          <a:bodyPr/>
          <a:lstStyle/>
          <a:p>
            <a:pPr lvl="0"/>
            <a:r>
              <a:rPr lang="en-US" sz="1200" dirty="0">
                <a:solidFill>
                  <a:schemeClr val="tx1"/>
                </a:solidFill>
              </a:rPr>
              <a:t>SpaceX Launch Analysis</a:t>
            </a:r>
            <a:endParaRPr lang="en-US" noProof="0" dirty="0"/>
          </a:p>
        </p:txBody>
      </p:sp>
      <p:sp>
        <p:nvSpPr>
          <p:cNvPr id="5" name="Slide Number Placeholder 4">
            <a:extLst>
              <a:ext uri="{FF2B5EF4-FFF2-40B4-BE49-F238E27FC236}">
                <a16:creationId xmlns:a16="http://schemas.microsoft.com/office/drawing/2014/main" id="{BEB54E78-80C6-5F85-8A00-46FA48F7B7B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pic>
        <p:nvPicPr>
          <p:cNvPr id="13" name="Picture 12" descr="A screenshot of a computer&#10;&#10;Description automatically generated with medium confidence">
            <a:extLst>
              <a:ext uri="{FF2B5EF4-FFF2-40B4-BE49-F238E27FC236}">
                <a16:creationId xmlns:a16="http://schemas.microsoft.com/office/drawing/2014/main" id="{5A2A3D54-348E-030F-1A85-D02C5D73C930}"/>
              </a:ext>
            </a:extLst>
          </p:cNvPr>
          <p:cNvPicPr>
            <a:picLocks noChangeAspect="1"/>
          </p:cNvPicPr>
          <p:nvPr/>
        </p:nvPicPr>
        <p:blipFill rotWithShape="1">
          <a:blip r:embed="rId3"/>
          <a:srcRect t="31134" r="75918"/>
          <a:stretch/>
        </p:blipFill>
        <p:spPr>
          <a:xfrm>
            <a:off x="8996147" y="1400153"/>
            <a:ext cx="2260447" cy="3738829"/>
          </a:xfrm>
          <a:prstGeom prst="rect">
            <a:avLst/>
          </a:prstGeom>
          <a:ln>
            <a:solidFill>
              <a:schemeClr val="tx1"/>
            </a:solidFill>
          </a:ln>
        </p:spPr>
      </p:pic>
      <p:pic>
        <p:nvPicPr>
          <p:cNvPr id="15" name="Picture 14" descr="A screenshot of a phone&#10;&#10;Description automatically generated with low confidence">
            <a:extLst>
              <a:ext uri="{FF2B5EF4-FFF2-40B4-BE49-F238E27FC236}">
                <a16:creationId xmlns:a16="http://schemas.microsoft.com/office/drawing/2014/main" id="{B7C841F3-6889-F95D-9EF2-481237B2A6B2}"/>
              </a:ext>
            </a:extLst>
          </p:cNvPr>
          <p:cNvPicPr>
            <a:picLocks noChangeAspect="1"/>
          </p:cNvPicPr>
          <p:nvPr/>
        </p:nvPicPr>
        <p:blipFill>
          <a:blip r:embed="rId4"/>
          <a:stretch>
            <a:fillRect/>
          </a:stretch>
        </p:blipFill>
        <p:spPr>
          <a:xfrm>
            <a:off x="4477444" y="1400153"/>
            <a:ext cx="3873500" cy="2095500"/>
          </a:xfrm>
          <a:prstGeom prst="rect">
            <a:avLst/>
          </a:prstGeom>
          <a:ln>
            <a:solidFill>
              <a:schemeClr val="tx1"/>
            </a:solidFill>
          </a:ln>
        </p:spPr>
      </p:pic>
      <p:pic>
        <p:nvPicPr>
          <p:cNvPr id="17" name="Picture 16" descr="A screenshot of a phone&#10;&#10;Description automatically generated with medium confidence">
            <a:extLst>
              <a:ext uri="{FF2B5EF4-FFF2-40B4-BE49-F238E27FC236}">
                <a16:creationId xmlns:a16="http://schemas.microsoft.com/office/drawing/2014/main" id="{FF14BC48-883E-EBCB-8AEF-CF2C5C560D1E}"/>
              </a:ext>
            </a:extLst>
          </p:cNvPr>
          <p:cNvPicPr>
            <a:picLocks noChangeAspect="1"/>
          </p:cNvPicPr>
          <p:nvPr/>
        </p:nvPicPr>
        <p:blipFill>
          <a:blip r:embed="rId5"/>
          <a:stretch>
            <a:fillRect/>
          </a:stretch>
        </p:blipFill>
        <p:spPr>
          <a:xfrm>
            <a:off x="6750744" y="4043351"/>
            <a:ext cx="1600200" cy="1765300"/>
          </a:xfrm>
          <a:prstGeom prst="rect">
            <a:avLst/>
          </a:prstGeom>
          <a:ln>
            <a:solidFill>
              <a:schemeClr val="tx1"/>
            </a:solidFill>
          </a:ln>
        </p:spPr>
      </p:pic>
      <p:pic>
        <p:nvPicPr>
          <p:cNvPr id="19" name="Picture 18" descr="A screenshot of a computer program&#10;&#10;Description automatically generated with low confidence">
            <a:extLst>
              <a:ext uri="{FF2B5EF4-FFF2-40B4-BE49-F238E27FC236}">
                <a16:creationId xmlns:a16="http://schemas.microsoft.com/office/drawing/2014/main" id="{8D6F852D-C2CA-5D5F-327C-A2E50051543C}"/>
              </a:ext>
            </a:extLst>
          </p:cNvPr>
          <p:cNvPicPr>
            <a:picLocks noChangeAspect="1"/>
          </p:cNvPicPr>
          <p:nvPr/>
        </p:nvPicPr>
        <p:blipFill>
          <a:blip r:embed="rId6"/>
          <a:stretch>
            <a:fillRect/>
          </a:stretch>
        </p:blipFill>
        <p:spPr>
          <a:xfrm>
            <a:off x="576834" y="2347933"/>
            <a:ext cx="3461766" cy="2791049"/>
          </a:xfrm>
          <a:prstGeom prst="rect">
            <a:avLst/>
          </a:prstGeom>
          <a:ln>
            <a:solidFill>
              <a:schemeClr val="tx1"/>
            </a:solidFill>
          </a:ln>
        </p:spPr>
      </p:pic>
    </p:spTree>
    <p:extLst>
      <p:ext uri="{BB962C8B-B14F-4D97-AF65-F5344CB8AC3E}">
        <p14:creationId xmlns:p14="http://schemas.microsoft.com/office/powerpoint/2010/main" val="76515282"/>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13E4D1-157A-4FD3-BF11-7582A03ADF3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3D3D887-4EBB-4786-8316-C89D0BB9706F}">
  <ds:schemaRefs>
    <ds:schemaRef ds:uri="http://schemas.microsoft.com/sharepoint/v3/contenttype/forms"/>
  </ds:schemaRefs>
</ds:datastoreItem>
</file>

<file path=customXml/itemProps3.xml><?xml version="1.0" encoding="utf-8"?>
<ds:datastoreItem xmlns:ds="http://schemas.openxmlformats.org/officeDocument/2006/customXml" ds:itemID="{2BBC4E2F-F3E1-4F05-9206-4E311F2B3D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521</Words>
  <Application>Microsoft Macintosh PowerPoint</Application>
  <PresentationFormat>Widescreen</PresentationFormat>
  <Paragraphs>92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Söhne</vt:lpstr>
      <vt:lpstr>Arial</vt:lpstr>
      <vt:lpstr>Avenir Next LT Pro</vt:lpstr>
      <vt:lpstr>Calibri</vt:lpstr>
      <vt:lpstr>Helvetica Neue</vt:lpstr>
      <vt:lpstr>Source Sans Pro</vt:lpstr>
      <vt:lpstr>Tw Cen MT</vt:lpstr>
      <vt:lpstr>ShapesVTI</vt:lpstr>
      <vt:lpstr>SpaceX Launch Analysis</vt:lpstr>
      <vt:lpstr>Agenda</vt:lpstr>
      <vt:lpstr>Executive Summary</vt:lpstr>
      <vt:lpstr>Introduction</vt:lpstr>
      <vt:lpstr>Data Collection And Data Wrangling Methodology</vt:lpstr>
      <vt:lpstr>EDA with visualization results</vt:lpstr>
      <vt:lpstr>EDA and interactive visual analytics methodology</vt:lpstr>
      <vt:lpstr>Predictive Analysis Methodology </vt:lpstr>
      <vt:lpstr>EDA with SQL(ite)</vt:lpstr>
      <vt:lpstr>Interactive map with Folium</vt:lpstr>
      <vt:lpstr>Plotly Dash dashboard</vt:lpstr>
      <vt:lpstr>Predictive Analysis (Classification)</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2020-09-02T01:08:08Z</dcterms:created>
  <dcterms:modified xsi:type="dcterms:W3CDTF">2023-06-28T06:00:31Z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